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57C615-803F-463A-ACE5-0B0EA1C63F7C}" type="datetimeFigureOut">
              <a:rPr lang="ar-IQ" smtClean="0"/>
              <a:t>17/07/1438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FE6E5A-0CF1-4704-9B08-75A50DD2E08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406640" cy="31683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ar-IQ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IQ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مرض </a:t>
            </a:r>
            <a:r>
              <a:rPr lang="ar-IQ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الاكزيما</a:t>
            </a:r>
            <a:r>
              <a:rPr lang="ar-IQ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والدور المناعي في تنشيطه</a:t>
            </a:r>
            <a:endParaRPr lang="ar-IQ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/>
          </a:bodyPr>
          <a:lstStyle/>
          <a:p>
            <a:r>
              <a:rPr lang="ar-IQ" dirty="0" smtClean="0"/>
              <a:t>7- </a:t>
            </a:r>
            <a:r>
              <a:rPr lang="ar-IQ" dirty="0" err="1" smtClean="0">
                <a:solidFill>
                  <a:srgbClr val="FF0000"/>
                </a:solidFill>
              </a:rPr>
              <a:t>الاكزيما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القرصانية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discoid </a:t>
            </a:r>
            <a:r>
              <a:rPr lang="en-US" dirty="0" smtClean="0">
                <a:solidFill>
                  <a:srgbClr val="FF0000"/>
                </a:solidFill>
              </a:rPr>
              <a:t>dermatitis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:</a:t>
            </a:r>
            <a:r>
              <a:rPr lang="ar-IQ" dirty="0" smtClean="0"/>
              <a:t> حالة مجهولة السبب تظهر بشكل أقراص حمراء </a:t>
            </a:r>
            <a:r>
              <a:rPr lang="ar-IQ" dirty="0" err="1" smtClean="0"/>
              <a:t>متقشرة</a:t>
            </a:r>
            <a:r>
              <a:rPr lang="ar-IQ" dirty="0" smtClean="0"/>
              <a:t> و نازفة و </a:t>
            </a:r>
            <a:r>
              <a:rPr lang="ar-IQ" dirty="0" err="1" smtClean="0"/>
              <a:t>حاكة</a:t>
            </a:r>
            <a:r>
              <a:rPr lang="ar-IQ" dirty="0" smtClean="0"/>
              <a:t> على اليدين و الساقين في أغلب الأحيان، تدوم الإصابة لعدة أشهر ثم تختفي من تلقاء نفسها و يكون شفاؤها دون </a:t>
            </a:r>
            <a:r>
              <a:rPr lang="ar-IQ" dirty="0" err="1" smtClean="0"/>
              <a:t>رجعة .</a:t>
            </a:r>
            <a:endParaRPr lang="ar-IQ" dirty="0" smtClean="0"/>
          </a:p>
          <a:p>
            <a:r>
              <a:rPr lang="ar-IQ" dirty="0" smtClean="0"/>
              <a:t>8- </a:t>
            </a:r>
            <a:r>
              <a:rPr lang="ar-IQ" dirty="0" smtClean="0">
                <a:solidFill>
                  <a:srgbClr val="FF0000"/>
                </a:solidFill>
              </a:rPr>
              <a:t>التهاب الجلد الحلقي الشكل </a:t>
            </a:r>
            <a:r>
              <a:rPr lang="en-US" dirty="0" smtClean="0">
                <a:solidFill>
                  <a:srgbClr val="FF0000"/>
                </a:solidFill>
              </a:rPr>
              <a:t>Dermatitis </a:t>
            </a:r>
            <a:r>
              <a:rPr lang="en-US" dirty="0" err="1" smtClean="0">
                <a:solidFill>
                  <a:srgbClr val="FF0000"/>
                </a:solidFill>
              </a:rPr>
              <a:t>herpetiformis</a:t>
            </a:r>
            <a:r>
              <a:rPr lang="ar-IQ" dirty="0" smtClean="0"/>
              <a:t> :</a:t>
            </a:r>
            <a:r>
              <a:rPr lang="ar-IQ" dirty="0" smtClean="0"/>
              <a:t> يظهر في هذا الاضطراب النادر </a:t>
            </a:r>
            <a:r>
              <a:rPr lang="ar-IQ" dirty="0" err="1" smtClean="0"/>
              <a:t>نفطات</a:t>
            </a:r>
            <a:r>
              <a:rPr lang="ar-IQ" dirty="0" smtClean="0"/>
              <a:t> على الأرداف، </a:t>
            </a:r>
            <a:r>
              <a:rPr lang="ar-IQ" dirty="0" err="1" smtClean="0"/>
              <a:t>الظهر </a:t>
            </a:r>
            <a:r>
              <a:rPr lang="ar-IQ" dirty="0" smtClean="0"/>
              <a:t>، </a:t>
            </a:r>
            <a:r>
              <a:rPr lang="ar-IQ" dirty="0" err="1" smtClean="0"/>
              <a:t>فروة</a:t>
            </a:r>
            <a:r>
              <a:rPr lang="ar-IQ" dirty="0" smtClean="0"/>
              <a:t> الرأس، الأطراف و على ظهر اليدين و القدمين، و تكون </a:t>
            </a:r>
            <a:r>
              <a:rPr lang="ar-IQ" dirty="0" err="1" smtClean="0"/>
              <a:t>النفطات</a:t>
            </a:r>
            <a:r>
              <a:rPr lang="ar-IQ" dirty="0" smtClean="0"/>
              <a:t> </a:t>
            </a:r>
            <a:r>
              <a:rPr lang="ar-IQ" dirty="0" err="1" smtClean="0"/>
              <a:t>حاكة</a:t>
            </a:r>
            <a:r>
              <a:rPr lang="ar-IQ" dirty="0" smtClean="0"/>
              <a:t> بشدة و ربما تستمر لعدة أشهر أو </a:t>
            </a:r>
            <a:r>
              <a:rPr lang="ar-IQ" dirty="0" err="1" smtClean="0"/>
              <a:t>سنوات </a:t>
            </a:r>
            <a:r>
              <a:rPr lang="ar-IQ" dirty="0" smtClean="0"/>
              <a:t>، و إذا حدثت الإصابة في مرحلة الطفولة فإنها تحدث بشكل هجمات تتخللها فترة من الهجوع ثم تشفى نهائياً في سن البلوغ.يحدث التهاب الجلد </a:t>
            </a:r>
            <a:r>
              <a:rPr lang="ar-IQ" dirty="0" err="1" smtClean="0"/>
              <a:t>الحلئي</a:t>
            </a:r>
            <a:r>
              <a:rPr lang="ar-IQ" dirty="0" smtClean="0"/>
              <a:t> عادةً بسبب </a:t>
            </a:r>
            <a:r>
              <a:rPr lang="ar-IQ" dirty="0" err="1" smtClean="0"/>
              <a:t>الأرجية</a:t>
            </a:r>
            <a:r>
              <a:rPr lang="ar-IQ" dirty="0" smtClean="0"/>
              <a:t> تجاه بروتين </a:t>
            </a:r>
            <a:r>
              <a:rPr lang="ar-IQ" dirty="0" err="1" smtClean="0"/>
              <a:t>القمح </a:t>
            </a:r>
            <a:r>
              <a:rPr lang="ar-IQ" dirty="0" smtClean="0"/>
              <a:t>(</a:t>
            </a:r>
            <a:r>
              <a:rPr lang="ar-IQ" dirty="0" err="1" smtClean="0"/>
              <a:t>الغلوتين</a:t>
            </a:r>
            <a:r>
              <a:rPr lang="ar-IQ" dirty="0" smtClean="0"/>
              <a:t> أو </a:t>
            </a:r>
            <a:r>
              <a:rPr lang="ar-IQ" dirty="0" err="1" smtClean="0"/>
              <a:t>الغروين</a:t>
            </a:r>
            <a:r>
              <a:rPr lang="ar-IQ" dirty="0" smtClean="0"/>
              <a:t>) الذي يمكن أن يسبب أيضاً في الأمعاء اضطراباً يؤدي إلى إصابة بالإسهال </a:t>
            </a:r>
            <a:r>
              <a:rPr lang="ar-IQ" dirty="0" err="1" smtClean="0"/>
              <a:t>المزمن ،</a:t>
            </a:r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cument\Downloads\Compressed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5904656" cy="4752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85000" lnSpcReduction="20000"/>
          </a:bodyPr>
          <a:lstStyle/>
          <a:p>
            <a:r>
              <a:rPr lang="ar-IQ" sz="3800" dirty="0" smtClean="0">
                <a:solidFill>
                  <a:srgbClr val="FF0000"/>
                </a:solidFill>
              </a:rPr>
              <a:t>اسباب </a:t>
            </a:r>
            <a:r>
              <a:rPr lang="ar-IQ" sz="3800" dirty="0" err="1" smtClean="0">
                <a:solidFill>
                  <a:srgbClr val="FF0000"/>
                </a:solidFill>
              </a:rPr>
              <a:t>الاكزيما</a:t>
            </a:r>
            <a:r>
              <a:rPr lang="ar-IQ" sz="3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IQ" dirty="0" smtClean="0"/>
              <a:t>مع أنّ السَّبب الرئيسي لنشوء </a:t>
            </a:r>
            <a:r>
              <a:rPr lang="ar-IQ" dirty="0" err="1" smtClean="0"/>
              <a:t>الأكزيما</a:t>
            </a:r>
            <a:r>
              <a:rPr lang="ar-IQ" dirty="0" smtClean="0"/>
              <a:t> غير معروف، إلا أنَّ هنالك عدَّة عوامل محفِّزة لتفشّي أعراضه، لذلك يجب على كلِّ مريض معرفة ما يسبب له ذلك لتجنّبه، ومن هذه </a:t>
            </a:r>
            <a:r>
              <a:rPr lang="ar-IQ" dirty="0" err="1" smtClean="0"/>
              <a:t>المحفّزات</a:t>
            </a:r>
            <a:r>
              <a:rPr lang="ar-IQ" dirty="0" err="1" smtClean="0"/>
              <a:t>:</a:t>
            </a:r>
            <a:endParaRPr lang="ar-IQ" dirty="0" smtClean="0"/>
          </a:p>
          <a:p>
            <a:r>
              <a:rPr lang="ar-IQ" dirty="0" smtClean="0"/>
              <a:t>المواد </a:t>
            </a:r>
            <a:r>
              <a:rPr lang="ar-IQ" dirty="0" smtClean="0"/>
              <a:t>المهيّجة: حيث تزيد هذه المواد الأعراضَ سوءاً، وتشمل مواد التنظيف والمطهّرات وحتى عند بعض الناس ملامسة </a:t>
            </a:r>
            <a:r>
              <a:rPr lang="ar-IQ" dirty="0" err="1" smtClean="0"/>
              <a:t>الفواكة</a:t>
            </a:r>
            <a:r>
              <a:rPr lang="ar-IQ" dirty="0" smtClean="0"/>
              <a:t> والخضروات أو اللحوم أو تناولها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المواد </a:t>
            </a:r>
            <a:r>
              <a:rPr lang="ar-IQ" dirty="0" smtClean="0"/>
              <a:t>المثيرة للحساسيّة: إذا كان الشخص معرّضاً جينيّاً </a:t>
            </a:r>
            <a:r>
              <a:rPr lang="ar-IQ" dirty="0" err="1" smtClean="0"/>
              <a:t>للأكزيما</a:t>
            </a:r>
            <a:r>
              <a:rPr lang="ar-IQ" dirty="0" smtClean="0"/>
              <a:t>، فإنه يعاني منها في حالة تعرّضه لإحدى هذه المواد؛ </a:t>
            </a:r>
            <a:r>
              <a:rPr lang="ar-IQ" dirty="0" err="1" smtClean="0"/>
              <a:t>كعث</a:t>
            </a:r>
            <a:r>
              <a:rPr lang="ar-IQ" dirty="0" smtClean="0"/>
              <a:t> غبار المنزل، وملامسة الحيوانات </a:t>
            </a:r>
            <a:r>
              <a:rPr lang="ar-IQ" dirty="0" err="1" smtClean="0"/>
              <a:t>الأليفة </a:t>
            </a:r>
            <a:r>
              <a:rPr lang="ar-IQ" dirty="0" smtClean="0"/>
              <a:t>(القطط أكثر من الكلاب)، وحبوب </a:t>
            </a:r>
            <a:r>
              <a:rPr lang="ar-IQ" dirty="0" err="1" smtClean="0"/>
              <a:t>اللقاح </a:t>
            </a:r>
            <a:r>
              <a:rPr lang="ar-IQ" dirty="0" smtClean="0"/>
              <a:t>(في موسمها)، والقشرة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الميكروبات</a:t>
            </a:r>
            <a:r>
              <a:rPr lang="ar-IQ" dirty="0" smtClean="0"/>
              <a:t>: كبضعة أنواع من البكتيريا مثل البكتيرية العقديّة، أو الفيروسات، أو الفطريّات</a:t>
            </a:r>
            <a:r>
              <a:rPr lang="ar-IQ" dirty="0" smtClean="0"/>
              <a:t>.</a:t>
            </a:r>
          </a:p>
          <a:p>
            <a:r>
              <a:rPr lang="ar-IQ" dirty="0" smtClean="0"/>
              <a:t>درجات </a:t>
            </a:r>
            <a:r>
              <a:rPr lang="ar-IQ" dirty="0" smtClean="0"/>
              <a:t>الحرارة المرتفعة أو المنخفضة.بعض الأطعمة: إذ تشير بعض الدراسات إلى أنّ حوالي ثلث إلى قرابة ثلثي الأطفال أو الشباب المصابين </a:t>
            </a:r>
            <a:r>
              <a:rPr lang="ar-IQ" dirty="0" err="1" smtClean="0"/>
              <a:t>بالأكزيما</a:t>
            </a:r>
            <a:r>
              <a:rPr lang="ar-IQ" dirty="0" smtClean="0"/>
              <a:t> </a:t>
            </a:r>
            <a:r>
              <a:rPr lang="ar-IQ" dirty="0" err="1" smtClean="0"/>
              <a:t>التأتّبية</a:t>
            </a:r>
            <a:r>
              <a:rPr lang="ar-IQ" dirty="0" smtClean="0"/>
              <a:t> يعانون من حساسيّة ضدّ أصناف معيّنة من الطعام؛ كمنتجات الألبان، والبيض، والبندق، ومنتجات </a:t>
            </a:r>
            <a:r>
              <a:rPr lang="ar-IQ" dirty="0" err="1" smtClean="0"/>
              <a:t>الصويا</a:t>
            </a:r>
            <a:r>
              <a:rPr lang="ar-IQ" dirty="0" smtClean="0"/>
              <a:t>، والقمح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التوتّر.</a:t>
            </a:r>
          </a:p>
          <a:p>
            <a:r>
              <a:rPr lang="ar-IQ" dirty="0" err="1" smtClean="0"/>
              <a:t>الهرمونات</a:t>
            </a:r>
            <a:r>
              <a:rPr lang="ar-IQ" dirty="0" smtClean="0"/>
              <a:t>: حيث من الممكن أن تسبب زيادة أو نقص مستويات بعض </a:t>
            </a:r>
            <a:r>
              <a:rPr lang="ar-IQ" dirty="0" err="1" smtClean="0"/>
              <a:t>الهرمونات</a:t>
            </a:r>
            <a:r>
              <a:rPr lang="ar-IQ" dirty="0" smtClean="0"/>
              <a:t> نوبات </a:t>
            </a:r>
            <a:r>
              <a:rPr lang="ar-IQ" dirty="0" err="1" smtClean="0"/>
              <a:t>للأكزيما</a:t>
            </a:r>
            <a:r>
              <a:rPr lang="ar-IQ" dirty="0" smtClean="0"/>
              <a:t> عند بعض النّساء.</a:t>
            </a:r>
            <a:endParaRPr lang="ar-IQ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/>
          </a:bodyPr>
          <a:lstStyle/>
          <a:p>
            <a:r>
              <a:rPr lang="ar-IQ" sz="3200" dirty="0" smtClean="0">
                <a:solidFill>
                  <a:srgbClr val="FF0000"/>
                </a:solidFill>
              </a:rPr>
              <a:t>دور الجهاز المناعي في تنشيط المرض </a:t>
            </a:r>
          </a:p>
          <a:p>
            <a:r>
              <a:rPr lang="ar-IQ" dirty="0" smtClean="0"/>
              <a:t>الجلد هو الحاجز المناعي الاولي للجسم الكائن الحي، </a:t>
            </a:r>
            <a:r>
              <a:rPr lang="ar-IQ" dirty="0" smtClean="0"/>
              <a:t>ومن المفترض أن يحمي الأجزاء الداخلية الحساسة للجسم من الجسيمات الأجنبية ومسببات </a:t>
            </a:r>
            <a:r>
              <a:rPr lang="ar-IQ" dirty="0" err="1" smtClean="0"/>
              <a:t>الأمراض </a:t>
            </a:r>
            <a:r>
              <a:rPr lang="ar-IQ" dirty="0" smtClean="0"/>
              <a:t>, عندما يتعرض هذا الجزء الى الجفاف والمواد </a:t>
            </a:r>
            <a:r>
              <a:rPr lang="ar-IQ" dirty="0" err="1" smtClean="0"/>
              <a:t>المحسسة</a:t>
            </a:r>
            <a:r>
              <a:rPr lang="ar-IQ" dirty="0" smtClean="0"/>
              <a:t> فهذا يحفز الجهاز المناعي حيث تعمل الخلايا </a:t>
            </a:r>
            <a:r>
              <a:rPr lang="ar-IQ" dirty="0" err="1" smtClean="0"/>
              <a:t>البلعمية</a:t>
            </a:r>
            <a:r>
              <a:rPr lang="ar-IQ" dirty="0" smtClean="0"/>
              <a:t> على استقبال المهيج او </a:t>
            </a:r>
            <a:r>
              <a:rPr lang="ar-IQ" dirty="0" err="1" smtClean="0"/>
              <a:t>المحسس</a:t>
            </a:r>
            <a:r>
              <a:rPr lang="ar-IQ" dirty="0" smtClean="0"/>
              <a:t> وهذه بدورها تنشط خلايا </a:t>
            </a:r>
            <a:r>
              <a:rPr lang="en-US" dirty="0" smtClean="0"/>
              <a:t>Th2</a:t>
            </a:r>
            <a:r>
              <a:rPr lang="ar-IQ" dirty="0" smtClean="0"/>
              <a:t> التي تقوم بدورها بتحفيز الاستجابة المناعية المكتسبة من خلال خلايا </a:t>
            </a:r>
            <a:r>
              <a:rPr lang="en-US" dirty="0" smtClean="0"/>
              <a:t>B</a:t>
            </a:r>
            <a:r>
              <a:rPr lang="ar-IQ" dirty="0" smtClean="0"/>
              <a:t> التي </a:t>
            </a:r>
            <a:r>
              <a:rPr lang="ar-IQ" dirty="0" err="1" smtClean="0"/>
              <a:t>تتنتج</a:t>
            </a:r>
            <a:r>
              <a:rPr lang="ar-IQ" dirty="0" smtClean="0"/>
              <a:t> اجسام مضادة من نوع </a:t>
            </a:r>
            <a:r>
              <a:rPr lang="en-US" dirty="0" err="1" smtClean="0"/>
              <a:t>IgE</a:t>
            </a:r>
            <a:r>
              <a:rPr lang="ar-IQ" dirty="0" smtClean="0"/>
              <a:t> ترتبط مع الخلايا البدينة </a:t>
            </a:r>
            <a:r>
              <a:rPr lang="en-US" dirty="0" smtClean="0"/>
              <a:t>Mast cell</a:t>
            </a:r>
            <a:r>
              <a:rPr lang="ar-IQ" dirty="0" smtClean="0"/>
              <a:t> وخلايا القعدة </a:t>
            </a:r>
            <a:r>
              <a:rPr lang="en-US" dirty="0" smtClean="0"/>
              <a:t> </a:t>
            </a:r>
            <a:r>
              <a:rPr lang="en-US" dirty="0" err="1" smtClean="0"/>
              <a:t>basophils</a:t>
            </a:r>
            <a:r>
              <a:rPr lang="ar-IQ" dirty="0" smtClean="0"/>
              <a:t> والتي عند التعرض للمرة الثانية لنفس </a:t>
            </a:r>
            <a:r>
              <a:rPr lang="ar-IQ" dirty="0" err="1" smtClean="0"/>
              <a:t>المحسس</a:t>
            </a:r>
            <a:r>
              <a:rPr lang="ar-IQ" dirty="0" smtClean="0"/>
              <a:t> سوف تبدأ </a:t>
            </a:r>
            <a:r>
              <a:rPr lang="ar-IQ" dirty="0" err="1" smtClean="0"/>
              <a:t>باطلاق</a:t>
            </a:r>
            <a:r>
              <a:rPr lang="ar-IQ" dirty="0" smtClean="0"/>
              <a:t> موادها الحبيبة واهما </a:t>
            </a:r>
            <a:r>
              <a:rPr lang="en-US" dirty="0" smtClean="0"/>
              <a:t>histamine</a:t>
            </a:r>
            <a:r>
              <a:rPr lang="ar-IQ" dirty="0" smtClean="0"/>
              <a:t> </a:t>
            </a:r>
            <a:r>
              <a:rPr lang="en-US" dirty="0" err="1" smtClean="0"/>
              <a:t>leukotrines</a:t>
            </a:r>
            <a:r>
              <a:rPr lang="en-US" dirty="0" smtClean="0"/>
              <a:t>, proteases</a:t>
            </a:r>
            <a:r>
              <a:rPr lang="ar-IQ" dirty="0" smtClean="0"/>
              <a:t> وهذه يوسع الاوعية الدموية القريبة التي تسمح بدخول المزيد من الخلايا </a:t>
            </a:r>
            <a:r>
              <a:rPr lang="ar-IQ" dirty="0" err="1" smtClean="0"/>
              <a:t>المناعية </a:t>
            </a:r>
            <a:r>
              <a:rPr lang="ar-IQ" dirty="0" smtClean="0"/>
              <a:t>, نتيجة هذا الالتهاب تصبح البشرة اكثر جفافا </a:t>
            </a:r>
            <a:r>
              <a:rPr lang="ar-IQ" dirty="0" err="1" smtClean="0"/>
              <a:t>وتقشرامما</a:t>
            </a:r>
            <a:r>
              <a:rPr lang="ar-IQ" dirty="0" smtClean="0"/>
              <a:t> تسمح بدخول المزيد من </a:t>
            </a:r>
            <a:r>
              <a:rPr lang="ar-IQ" dirty="0" err="1" smtClean="0"/>
              <a:t>المحسسات</a:t>
            </a:r>
            <a:r>
              <a:rPr lang="ar-IQ" dirty="0" smtClean="0"/>
              <a:t> فتسبب الحكه التي تنتج تلف لجلد </a:t>
            </a:r>
            <a:r>
              <a:rPr lang="ar-IQ" dirty="0" err="1" smtClean="0"/>
              <a:t>وتخديشه</a:t>
            </a:r>
            <a:r>
              <a:rPr lang="ar-IQ" dirty="0" smtClean="0"/>
              <a:t> فيكون الجلد معرض للميكروبات التي تسبب التهابات المتعددة </a:t>
            </a:r>
            <a:r>
              <a:rPr lang="ar-IQ" dirty="0" err="1" smtClean="0"/>
              <a:t>له  .</a:t>
            </a:r>
            <a:endParaRPr lang="ar-IQ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document\Downloads\Compressed\immune-response-dysfunction-in-atopic-dermatit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352928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العلاج</a:t>
            </a:r>
          </a:p>
          <a:p>
            <a:r>
              <a:rPr lang="ar-IQ" dirty="0" smtClean="0"/>
              <a:t>العلاج </a:t>
            </a:r>
            <a:r>
              <a:rPr lang="ar-IQ" dirty="0" smtClean="0"/>
              <a:t>الذاتي: </a:t>
            </a:r>
            <a:r>
              <a:rPr lang="ar-IQ" dirty="0" smtClean="0"/>
              <a:t>تتحسن </a:t>
            </a:r>
            <a:r>
              <a:rPr lang="ar-IQ" dirty="0" err="1" smtClean="0"/>
              <a:t>إكزيمة</a:t>
            </a:r>
            <a:r>
              <a:rPr lang="ar-IQ" dirty="0" smtClean="0"/>
              <a:t> اليدين إذا ارتدى المصاب قفازات مطاطية فوق قفازات من القطن لفترات قصيرة أثناء استعمال المواد </a:t>
            </a:r>
            <a:r>
              <a:rPr lang="ar-IQ" dirty="0" err="1" smtClean="0"/>
              <a:t>المخرشة</a:t>
            </a:r>
            <a:r>
              <a:rPr lang="ar-IQ" dirty="0" smtClean="0"/>
              <a:t> مثل مواد </a:t>
            </a:r>
            <a:r>
              <a:rPr lang="ar-IQ" dirty="0" smtClean="0"/>
              <a:t>التنظيف</a:t>
            </a:r>
          </a:p>
          <a:p>
            <a:r>
              <a:rPr lang="ar-IQ" dirty="0" err="1" smtClean="0"/>
              <a:t>1.</a:t>
            </a:r>
            <a:r>
              <a:rPr lang="ar-IQ" dirty="0" smtClean="0"/>
              <a:t> </a:t>
            </a:r>
            <a:r>
              <a:rPr lang="ar-IQ" dirty="0" smtClean="0"/>
              <a:t>تجفيف اليدين جيداً بعد </a:t>
            </a:r>
            <a:r>
              <a:rPr lang="ar-IQ" dirty="0" err="1" smtClean="0"/>
              <a:t>غسلهما </a:t>
            </a:r>
            <a:r>
              <a:rPr lang="ar-IQ" dirty="0" smtClean="0"/>
              <a:t>، و دهنهما بمرهم غير معطر عدة مرات يومياً</a:t>
            </a:r>
            <a:r>
              <a:rPr lang="ar-IQ" dirty="0" smtClean="0"/>
              <a:t>.</a:t>
            </a:r>
          </a:p>
          <a:p>
            <a:r>
              <a:rPr lang="ar-IQ" dirty="0" err="1" smtClean="0"/>
              <a:t>2</a:t>
            </a:r>
            <a:r>
              <a:rPr lang="ar-IQ" dirty="0" err="1" smtClean="0"/>
              <a:t>.</a:t>
            </a:r>
            <a:r>
              <a:rPr lang="ar-IQ" dirty="0" smtClean="0"/>
              <a:t> تجنب مسببات التهاب الجلد بالتماس يؤدي إلى اختفاء الحالة خلال أسابيع قليلة</a:t>
            </a:r>
            <a:r>
              <a:rPr lang="ar-IQ" dirty="0" smtClean="0"/>
              <a:t>.</a:t>
            </a:r>
          </a:p>
          <a:p>
            <a:r>
              <a:rPr lang="ar-IQ" dirty="0" err="1" smtClean="0"/>
              <a:t>3</a:t>
            </a:r>
            <a:r>
              <a:rPr lang="ar-IQ" dirty="0" err="1" smtClean="0"/>
              <a:t>.</a:t>
            </a:r>
            <a:r>
              <a:rPr lang="ar-IQ" dirty="0" smtClean="0"/>
              <a:t> يمكن تسريع عملية الشفاء باستعمال مرهم </a:t>
            </a:r>
            <a:r>
              <a:rPr lang="ar-IQ" dirty="0" err="1" smtClean="0"/>
              <a:t>ستيروئيدي</a:t>
            </a:r>
            <a:r>
              <a:rPr lang="ar-IQ" dirty="0" smtClean="0"/>
              <a:t> يحوي 5% </a:t>
            </a:r>
            <a:r>
              <a:rPr lang="ar-IQ" dirty="0" err="1" smtClean="0"/>
              <a:t>هيدروكورتيزون</a:t>
            </a:r>
            <a:r>
              <a:rPr lang="ar-IQ" dirty="0" smtClean="0"/>
              <a:t>، شريطة عدم تعريض الجلد أبداً للمواد </a:t>
            </a:r>
            <a:r>
              <a:rPr lang="ar-IQ" dirty="0" err="1" smtClean="0"/>
              <a:t>المخرشة</a:t>
            </a:r>
            <a:endParaRPr lang="ar-IQ" dirty="0" smtClean="0"/>
          </a:p>
          <a:p>
            <a:r>
              <a:rPr lang="ar-IQ" dirty="0" err="1" smtClean="0"/>
              <a:t>4.</a:t>
            </a:r>
            <a:r>
              <a:rPr lang="ar-IQ" dirty="0" smtClean="0"/>
              <a:t> </a:t>
            </a:r>
            <a:r>
              <a:rPr lang="ar-IQ" dirty="0" smtClean="0"/>
              <a:t>إن كان السبب هو الحساسية من بعض أنواع الطعام، فيمكن تجربة حمية انتقائية لكشف أنواع الطعام المسببة </a:t>
            </a:r>
            <a:r>
              <a:rPr lang="ar-IQ" dirty="0" err="1" smtClean="0"/>
              <a:t>للحالة.</a:t>
            </a:r>
            <a:r>
              <a:rPr lang="ar-IQ" dirty="0" smtClean="0"/>
              <a:t> لكننا ننصح باستشارة الطبيب قبل بدء أي نوع من الحمية لأن الأخطاء في ذلك قد تؤدي إلى مضاعفات سيئة، و هو يرتب إجراء اختبارات خاصة لمعرفة أسباب </a:t>
            </a:r>
            <a:r>
              <a:rPr lang="ar-IQ" dirty="0" err="1" smtClean="0"/>
              <a:t>الأرجية</a:t>
            </a:r>
            <a:r>
              <a:rPr lang="ar-IQ" dirty="0" err="1" smtClean="0"/>
              <a:t>.</a:t>
            </a:r>
            <a:endParaRPr lang="ar-IQ" dirty="0" smtClean="0"/>
          </a:p>
          <a:p>
            <a:r>
              <a:rPr lang="ar-IQ" dirty="0" smtClean="0"/>
              <a:t>العلاج </a:t>
            </a:r>
            <a:r>
              <a:rPr lang="ar-IQ" dirty="0" smtClean="0"/>
              <a:t>الاختصاصي: بالاعتماد على نوع </a:t>
            </a:r>
            <a:r>
              <a:rPr lang="ar-IQ" dirty="0" err="1" smtClean="0"/>
              <a:t>الإكزيمة</a:t>
            </a:r>
            <a:r>
              <a:rPr lang="ar-IQ" dirty="0" smtClean="0"/>
              <a:t> ربما يصف الطبيب مرهماً </a:t>
            </a:r>
            <a:r>
              <a:rPr lang="ar-IQ" dirty="0" err="1" smtClean="0"/>
              <a:t>ستيرويدياً</a:t>
            </a:r>
            <a:r>
              <a:rPr lang="ar-IQ" dirty="0" smtClean="0"/>
              <a:t> </a:t>
            </a:r>
            <a:r>
              <a:rPr lang="ar-IQ" dirty="0" smtClean="0"/>
              <a:t>ليسرع عملية الشفاء الطبيعية، أو ربما يحاول اكتشاف السبب الباطني، و هذا ربما يتطلب إجراء اختبارات عامة للدم و الجلد ليقرر سبب </a:t>
            </a:r>
            <a:r>
              <a:rPr lang="ar-IQ" dirty="0" err="1" smtClean="0"/>
              <a:t>الأرجية</a:t>
            </a:r>
            <a:r>
              <a:rPr lang="ar-IQ" dirty="0" smtClean="0"/>
              <a:t> الموجودة، و إذا شك بوجود التهاب جلد بالتماس، عندها قد يضع بعض المواد المشتبه </a:t>
            </a:r>
            <a:r>
              <a:rPr lang="ar-IQ" dirty="0" err="1" smtClean="0"/>
              <a:t>بها</a:t>
            </a:r>
            <a:r>
              <a:rPr lang="ar-IQ" dirty="0" smtClean="0"/>
              <a:t> كمسبب </a:t>
            </a:r>
            <a:r>
              <a:rPr lang="ar-IQ" dirty="0" err="1" smtClean="0"/>
              <a:t>للأرجية</a:t>
            </a:r>
            <a:r>
              <a:rPr lang="ar-IQ" dirty="0" smtClean="0"/>
              <a:t>، فوق الجلد مباشرة لمعرفة أياً منها هو السبب.يمكن التحكم بالتهاب الجلد </a:t>
            </a:r>
            <a:r>
              <a:rPr lang="ar-IQ" dirty="0" err="1" smtClean="0"/>
              <a:t>الحلئي</a:t>
            </a:r>
            <a:r>
              <a:rPr lang="ar-IQ" dirty="0" smtClean="0"/>
              <a:t> الشكل الناتج عن </a:t>
            </a:r>
            <a:r>
              <a:rPr lang="ar-IQ" dirty="0" err="1" smtClean="0"/>
              <a:t>الأرجية</a:t>
            </a:r>
            <a:r>
              <a:rPr lang="ar-IQ" dirty="0" smtClean="0"/>
              <a:t> تجاه </a:t>
            </a:r>
            <a:r>
              <a:rPr lang="ar-IQ" dirty="0" err="1" smtClean="0"/>
              <a:t>الغروين</a:t>
            </a:r>
            <a:r>
              <a:rPr lang="ar-IQ" dirty="0" smtClean="0"/>
              <a:t> بالحمية من الطعام المحتوي </a:t>
            </a:r>
            <a:r>
              <a:rPr lang="ar-IQ" dirty="0" err="1" smtClean="0"/>
              <a:t>عليه.</a:t>
            </a:r>
            <a:r>
              <a:rPr lang="ar-IQ" dirty="0" smtClean="0"/>
              <a:t> وفي كل الأحوال إذا لم يعرف سبب </a:t>
            </a:r>
            <a:r>
              <a:rPr lang="ar-IQ" dirty="0" err="1" smtClean="0"/>
              <a:t>الأرجية</a:t>
            </a:r>
            <a:r>
              <a:rPr lang="ar-IQ" dirty="0" smtClean="0"/>
              <a:t> الباطني، فإن الطبيب سيصف لمريضه العلاج المناسب.</a:t>
            </a:r>
            <a:endParaRPr lang="ar-IQ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          </a:t>
            </a:r>
            <a:r>
              <a:rPr lang="ar-IQ" sz="6600" dirty="0" smtClean="0"/>
              <a:t>وشكرا لحسن استماعكم  </a:t>
            </a:r>
            <a:endParaRPr lang="ar-IQ" sz="6600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64704"/>
            <a:ext cx="8291264" cy="5760640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مرض </a:t>
            </a:r>
            <a:r>
              <a:rPr lang="ar-IQ" sz="3600" dirty="0" err="1" smtClean="0"/>
              <a:t>الأكزيما</a:t>
            </a:r>
            <a:r>
              <a:rPr lang="ar-IQ" sz="3600" dirty="0" smtClean="0"/>
              <a:t> عبارة </a:t>
            </a:r>
            <a:r>
              <a:rPr lang="ar-IQ" sz="3600" dirty="0" smtClean="0"/>
              <a:t>عن اضطراب جلدي يتميز بالحكة والالتهاب وتكون البشرة أحيانا ملتهبة وجافة ومتورمة، ومكسوة بقشرة أو تنضح </a:t>
            </a:r>
            <a:r>
              <a:rPr lang="ar-IQ" sz="3600" dirty="0" smtClean="0"/>
              <a:t>بالسوائل</a:t>
            </a:r>
            <a:r>
              <a:rPr lang="ar-IQ" sz="3600" dirty="0" smtClean="0"/>
              <a:t>.</a:t>
            </a:r>
            <a:endParaRPr lang="ar-IQ" sz="3600" dirty="0" smtClean="0"/>
          </a:p>
          <a:p>
            <a:pPr algn="just"/>
            <a:r>
              <a:rPr lang="ar-IQ" sz="3600" dirty="0" smtClean="0"/>
              <a:t>تُشير </a:t>
            </a:r>
            <a:r>
              <a:rPr lang="ar-IQ" sz="3600" dirty="0" smtClean="0"/>
              <a:t>الإحصاءات إلى أنّه من 10% إلى 20% من الأطفال الرُّضَّع، وحوالي 3% من البالغين مُصابون </a:t>
            </a:r>
            <a:r>
              <a:rPr lang="ar-IQ" sz="3600" dirty="0" err="1" smtClean="0"/>
              <a:t>بالأكزيما</a:t>
            </a:r>
            <a:r>
              <a:rPr lang="ar-IQ" sz="3600" dirty="0" smtClean="0"/>
              <a:t> </a:t>
            </a:r>
            <a:r>
              <a:rPr lang="ar-IQ" sz="3600" dirty="0" smtClean="0"/>
              <a:t>حيث </a:t>
            </a:r>
            <a:r>
              <a:rPr lang="ar-IQ" sz="3600" dirty="0" smtClean="0"/>
              <a:t>إنّ مُعظم هؤلاء الرُّضَّع سيتخلّصون من </a:t>
            </a:r>
            <a:r>
              <a:rPr lang="ar-IQ" sz="3600" dirty="0" err="1" smtClean="0"/>
              <a:t>الأكزيما</a:t>
            </a:r>
            <a:r>
              <a:rPr lang="ar-IQ" sz="3600" dirty="0" smtClean="0"/>
              <a:t> قبل سنّ العاشرة، بينما يستمر البعض بالمُعاناة من أعراضها بشكل متقطّع مدى الحياة، ولكن يمكن السيطرة عليها بالعلاج </a:t>
            </a:r>
            <a:r>
              <a:rPr lang="ar-IQ" sz="3600" dirty="0" smtClean="0"/>
              <a:t>المناسب.</a:t>
            </a:r>
            <a:endParaRPr lang="ar-IQ" sz="36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908720"/>
          </a:xfrm>
        </p:spPr>
        <p:txBody>
          <a:bodyPr/>
          <a:lstStyle/>
          <a:p>
            <a:pPr algn="r"/>
            <a:r>
              <a:rPr lang="ar-IQ" dirty="0" err="1" smtClean="0"/>
              <a:t>ماهو</a:t>
            </a:r>
            <a:r>
              <a:rPr lang="ar-IQ" dirty="0" smtClean="0"/>
              <a:t> مرض </a:t>
            </a:r>
            <a:r>
              <a:rPr lang="ar-IQ" dirty="0" err="1" smtClean="0"/>
              <a:t>الاكزيما</a:t>
            </a:r>
            <a:r>
              <a:rPr lang="ar-IQ" dirty="0" smtClean="0"/>
              <a:t> </a:t>
            </a:r>
            <a:r>
              <a:rPr lang="ar-IQ" dirty="0" err="1" smtClean="0"/>
              <a:t>؟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472608"/>
          </a:xfrm>
        </p:spPr>
        <p:txBody>
          <a:bodyPr>
            <a:normAutofit lnSpcReduction="10000"/>
          </a:bodyPr>
          <a:lstStyle/>
          <a:p>
            <a:r>
              <a:rPr lang="ar-IQ" dirty="0" err="1" smtClean="0"/>
              <a:t>للأكزيما</a:t>
            </a:r>
            <a:r>
              <a:rPr lang="ar-IQ" dirty="0" smtClean="0"/>
              <a:t> </a:t>
            </a:r>
            <a:r>
              <a:rPr lang="ar-IQ" dirty="0" smtClean="0"/>
              <a:t>أشكال متعددة ويمكن تصنيفها الى قسمين رئيسين </a:t>
            </a:r>
            <a:r>
              <a:rPr lang="ar-IQ" dirty="0" err="1" smtClean="0"/>
              <a:t>هي:</a:t>
            </a:r>
            <a:endParaRPr lang="ar-IQ" dirty="0" smtClean="0"/>
          </a:p>
          <a:p>
            <a:r>
              <a:rPr lang="ar-IQ" dirty="0" smtClean="0"/>
              <a:t> </a:t>
            </a:r>
            <a:r>
              <a:rPr lang="ar-IQ" dirty="0" smtClean="0"/>
              <a:t>التهاب الجـلـد </a:t>
            </a:r>
            <a:r>
              <a:rPr lang="ar-IQ" dirty="0" err="1" smtClean="0"/>
              <a:t>الأكزيمي</a:t>
            </a:r>
            <a:r>
              <a:rPr lang="ar-IQ" dirty="0" smtClean="0"/>
              <a:t> </a:t>
            </a:r>
            <a:r>
              <a:rPr lang="ar-IQ" dirty="0" err="1" smtClean="0"/>
              <a:t>الخارجي </a:t>
            </a:r>
            <a:r>
              <a:rPr lang="ar-IQ" dirty="0" smtClean="0"/>
              <a:t>: يسبب </a:t>
            </a:r>
            <a:r>
              <a:rPr lang="ar-IQ" dirty="0" smtClean="0"/>
              <a:t>التهاب الجلد </a:t>
            </a:r>
            <a:r>
              <a:rPr lang="ar-IQ" dirty="0" err="1" smtClean="0"/>
              <a:t>الأكزيمي</a:t>
            </a:r>
            <a:r>
              <a:rPr lang="ar-IQ" dirty="0" smtClean="0"/>
              <a:t> عوامل خارجية، مثل التأثير التهيجي لمنظفات الأوساخ على </a:t>
            </a:r>
            <a:r>
              <a:rPr lang="ar-IQ" dirty="0" smtClean="0"/>
              <a:t>البشرة.</a:t>
            </a:r>
          </a:p>
          <a:p>
            <a:r>
              <a:rPr lang="ar-IQ" dirty="0" smtClean="0"/>
              <a:t> </a:t>
            </a:r>
            <a:r>
              <a:rPr lang="ar-IQ" dirty="0" smtClean="0"/>
              <a:t>والتهاب داخلي المنشأ او ما يسمى الالتهاب </a:t>
            </a:r>
            <a:r>
              <a:rPr lang="ar-IQ" dirty="0" smtClean="0"/>
              <a:t>البنيوي </a:t>
            </a:r>
            <a:r>
              <a:rPr lang="ar-IQ" dirty="0" smtClean="0"/>
              <a:t>وليس </a:t>
            </a:r>
            <a:r>
              <a:rPr lang="ar-IQ" dirty="0" err="1" smtClean="0"/>
              <a:t>للأكزيما</a:t>
            </a:r>
            <a:r>
              <a:rPr lang="ar-IQ" dirty="0" smtClean="0"/>
              <a:t> الداخلية سبب ظاهر، وتنقسم </a:t>
            </a:r>
            <a:r>
              <a:rPr lang="ar-IQ" dirty="0" err="1" smtClean="0"/>
              <a:t>الأكزيما</a:t>
            </a:r>
            <a:r>
              <a:rPr lang="ar-IQ" dirty="0" smtClean="0"/>
              <a:t> الداخلية المنشأ الى </a:t>
            </a:r>
            <a:r>
              <a:rPr lang="ar-IQ" dirty="0" smtClean="0"/>
              <a:t>عدة </a:t>
            </a:r>
            <a:r>
              <a:rPr lang="ar-IQ" dirty="0" smtClean="0"/>
              <a:t>انواع فرعية </a:t>
            </a:r>
            <a:r>
              <a:rPr lang="ar-IQ" dirty="0" err="1" smtClean="0"/>
              <a:t>هي</a:t>
            </a:r>
            <a:r>
              <a:rPr lang="ar-IQ" dirty="0" err="1" smtClean="0"/>
              <a:t>:</a:t>
            </a:r>
            <a:endParaRPr lang="ar-IQ" dirty="0" smtClean="0"/>
          </a:p>
          <a:p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1-</a:t>
            </a:r>
            <a:r>
              <a:rPr lang="ar-IQ" dirty="0" err="1" smtClean="0">
                <a:solidFill>
                  <a:srgbClr val="FF0000"/>
                </a:solidFill>
              </a:rPr>
              <a:t>الأكزيما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التأتبيّة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Atopic </a:t>
            </a:r>
            <a:r>
              <a:rPr lang="en-US" dirty="0" smtClean="0">
                <a:solidFill>
                  <a:srgbClr val="FF0000"/>
                </a:solidFill>
              </a:rPr>
              <a:t>dermatitis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:وهي من أكثر الأنواع شيوعاً، وتُصيب الأشخاص الذين يعانون أصلاً من الرَّبو أو حمّى القش، أو من لديهم تاريخ عائلي </a:t>
            </a:r>
            <a:r>
              <a:rPr lang="ar-IQ" dirty="0" err="1" smtClean="0"/>
              <a:t>للأكزيما</a:t>
            </a:r>
            <a:r>
              <a:rPr lang="ar-IQ" dirty="0" smtClean="0"/>
              <a:t> أو للحساسيَّة، أو من يعانون من خلل في الجلد ممّا يسمح للرطوبة بالنفاذ منه، ويبدأ هذا النوع عادةً في مرحلة الطفولة المبكرة مع إمكانيّة </a:t>
            </a:r>
            <a:r>
              <a:rPr lang="ar-IQ" dirty="0" err="1" smtClean="0"/>
              <a:t>الإصابه</a:t>
            </a:r>
            <a:r>
              <a:rPr lang="ar-IQ" dirty="0" smtClean="0"/>
              <a:t> </a:t>
            </a:r>
            <a:r>
              <a:rPr lang="ar-IQ" dirty="0" err="1" smtClean="0"/>
              <a:t>به</a:t>
            </a:r>
            <a:r>
              <a:rPr lang="ar-IQ" dirty="0" smtClean="0"/>
              <a:t> في أيّ عمر، وتؤثر على الجلد في الوجه واليدين والقدمين والجزء الداخلي من المرافق والجزء الخلفي من الركبتين.</a:t>
            </a: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انواعه </a:t>
            </a:r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2050" name="Picture 2" descr="C:\Users\document\Downloads\Compressed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840760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2- </a:t>
            </a:r>
            <a:r>
              <a:rPr lang="ar-IQ" dirty="0" err="1" smtClean="0">
                <a:solidFill>
                  <a:srgbClr val="FF0000"/>
                </a:solidFill>
              </a:rPr>
              <a:t>أكزيما</a:t>
            </a:r>
            <a:r>
              <a:rPr lang="ar-IQ" dirty="0" smtClean="0">
                <a:solidFill>
                  <a:srgbClr val="FF0000"/>
                </a:solidFill>
              </a:rPr>
              <a:t> التلامس </a:t>
            </a:r>
            <a:r>
              <a:rPr lang="en-US" dirty="0" smtClean="0">
                <a:solidFill>
                  <a:srgbClr val="FF0000"/>
                </a:solidFill>
              </a:rPr>
              <a:t>Allergic contact dermatitis</a:t>
            </a:r>
            <a:r>
              <a:rPr lang="ar-IQ" dirty="0" smtClean="0"/>
              <a:t>: </a:t>
            </a:r>
            <a:r>
              <a:rPr lang="ar-IQ" dirty="0" smtClean="0"/>
              <a:t>وهنالك نوعان منها؛ إما بسبب ملامسة الجلد لمادة مهيّجة كالمواد الكيميائية والمنظّفات، أو ملامسته لمادة محفّزة للحساسيّة كالنيكل ومواد التجميل ونبات اللبلاب السّام</a:t>
            </a:r>
            <a:r>
              <a:rPr lang="ar-IQ" dirty="0" smtClean="0"/>
              <a:t>.</a:t>
            </a:r>
          </a:p>
          <a:p>
            <a:r>
              <a:rPr lang="ar-IQ" dirty="0" smtClean="0"/>
              <a:t>3- </a:t>
            </a:r>
            <a:r>
              <a:rPr lang="ar-IQ" dirty="0" err="1" smtClean="0">
                <a:solidFill>
                  <a:srgbClr val="FF0000"/>
                </a:solidFill>
              </a:rPr>
              <a:t>الاكزيما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الركودية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Stasis dermatitis</a:t>
            </a:r>
            <a:r>
              <a:rPr lang="ar-IQ" dirty="0" smtClean="0"/>
              <a:t>: ويسمى أحياناً </a:t>
            </a:r>
            <a:r>
              <a:rPr lang="ar-IQ" dirty="0" err="1" smtClean="0"/>
              <a:t>بأكزيما</a:t>
            </a:r>
            <a:r>
              <a:rPr lang="ar-IQ" dirty="0" smtClean="0"/>
              <a:t> الركود الوريدي لأنه ينشأ عندما تكون هناك مشكلة في الأوردة، فلا تسمح للدم بالرجوع فيتسرب تحت الجلد، وعموماً ما تكون في أسفل الساقين.</a:t>
            </a:r>
            <a:endParaRPr lang="ar-IQ" dirty="0" smtClean="0"/>
          </a:p>
          <a:p>
            <a:r>
              <a:rPr lang="ar-IQ" dirty="0" smtClean="0"/>
              <a:t> 4- </a:t>
            </a:r>
            <a:r>
              <a:rPr lang="ar-IQ" dirty="0" err="1" smtClean="0">
                <a:solidFill>
                  <a:srgbClr val="FF0000"/>
                </a:solidFill>
              </a:rPr>
              <a:t>الاكزيما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الدهنية</a:t>
            </a:r>
            <a:r>
              <a:rPr lang="ar-IQ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seborrheic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dermatitis 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:</a:t>
            </a:r>
            <a:r>
              <a:rPr lang="ar-IQ" dirty="0" smtClean="0"/>
              <a:t> </a:t>
            </a:r>
            <a:r>
              <a:rPr lang="ar-IQ" dirty="0" smtClean="0"/>
              <a:t>يصيب </a:t>
            </a:r>
            <a:r>
              <a:rPr lang="ar-IQ" dirty="0" smtClean="0"/>
              <a:t>هذا النوع من </a:t>
            </a:r>
            <a:r>
              <a:rPr lang="ar-IQ" dirty="0" err="1" smtClean="0"/>
              <a:t>الإكزيمة</a:t>
            </a:r>
            <a:r>
              <a:rPr lang="ar-IQ" dirty="0" smtClean="0"/>
              <a:t> البالغين و الأطفال بطرق مختلفة، فعند البالغين تصيب </a:t>
            </a:r>
            <a:r>
              <a:rPr lang="ar-IQ" dirty="0" err="1" smtClean="0"/>
              <a:t>فروة</a:t>
            </a:r>
            <a:r>
              <a:rPr lang="ar-IQ" dirty="0" smtClean="0"/>
              <a:t> الرأس و المناطق المركزية من الوجه مثل الحاجبين و الانف و الرموش و تصبح المناطق المصابة حمراء مع قشور بيضاء أو </a:t>
            </a:r>
            <a:r>
              <a:rPr lang="ar-IQ" dirty="0" err="1" smtClean="0"/>
              <a:t>صفراءعليها</a:t>
            </a:r>
            <a:r>
              <a:rPr lang="ar-IQ" dirty="0" smtClean="0"/>
              <a:t> مع حكة </a:t>
            </a:r>
            <a:r>
              <a:rPr lang="ar-IQ" dirty="0" err="1" smtClean="0"/>
              <a:t>أحيانا </a:t>
            </a:r>
            <a:r>
              <a:rPr lang="ar-IQ" dirty="0" smtClean="0"/>
              <a:t>، و عند الرجال يمكن أن تنتشر هذه الحالة في منطقة اللحية و المناطق ذات الشعر في أعلى الصدر و الظهر، كما تسبب في حالاتها المعتدلة قشرة الرأس،تشتد في فترة </a:t>
            </a:r>
            <a:r>
              <a:rPr lang="ar-IQ" dirty="0" err="1" smtClean="0"/>
              <a:t>الشتاءو</a:t>
            </a:r>
            <a:r>
              <a:rPr lang="ar-IQ" dirty="0" smtClean="0"/>
              <a:t> تخف صيفاً, تشتد عند مرضى داء </a:t>
            </a:r>
            <a:r>
              <a:rPr lang="ar-IQ" dirty="0" err="1" smtClean="0"/>
              <a:t>باركنسون</a:t>
            </a:r>
            <a:r>
              <a:rPr lang="ar-IQ" dirty="0" smtClean="0"/>
              <a:t> و الشلل الرعاشي و عند مرضى </a:t>
            </a:r>
            <a:r>
              <a:rPr lang="ar-IQ" dirty="0" err="1" smtClean="0"/>
              <a:t>الإيدز ،أسبابها </a:t>
            </a:r>
            <a:r>
              <a:rPr lang="ar-IQ" dirty="0" smtClean="0"/>
              <a:t>: فطر </a:t>
            </a:r>
            <a:r>
              <a:rPr lang="ar-IQ" dirty="0" err="1" smtClean="0"/>
              <a:t>خميري</a:t>
            </a:r>
            <a:r>
              <a:rPr lang="ar-IQ" dirty="0" smtClean="0"/>
              <a:t> يدعى </a:t>
            </a:r>
            <a:r>
              <a:rPr lang="ar-IQ" dirty="0" err="1" smtClean="0"/>
              <a:t>الوبيغاء</a:t>
            </a:r>
            <a:r>
              <a:rPr lang="ar-IQ" dirty="0" smtClean="0"/>
              <a:t> </a:t>
            </a:r>
            <a:r>
              <a:rPr lang="ar-IQ" dirty="0" err="1" smtClean="0"/>
              <a:t>البيضوية</a:t>
            </a:r>
            <a:r>
              <a:rPr lang="ar-IQ" dirty="0" smtClean="0"/>
              <a:t>, مع فرط الإفراز الدهني الناتج عن الهرمون </a:t>
            </a:r>
            <a:r>
              <a:rPr lang="ar-IQ" dirty="0" err="1" smtClean="0"/>
              <a:t>الذكري .</a:t>
            </a:r>
            <a:r>
              <a:rPr lang="ar-IQ" dirty="0" smtClean="0"/>
              <a:t> عند الأطفال الرضع و حديثي الولادة تظهر بشكل رئيسي في </a:t>
            </a:r>
            <a:r>
              <a:rPr lang="ar-IQ" dirty="0" err="1" smtClean="0"/>
              <a:t>الفروة</a:t>
            </a:r>
            <a:r>
              <a:rPr lang="ar-IQ" dirty="0" smtClean="0"/>
              <a:t> و تحدث قشور بيضاء أو صفراء ملتصقة </a:t>
            </a:r>
            <a:r>
              <a:rPr lang="ar-IQ" dirty="0" err="1" smtClean="0"/>
              <a:t>بفروة</a:t>
            </a:r>
            <a:r>
              <a:rPr lang="ar-IQ" dirty="0" smtClean="0"/>
              <a:t> </a:t>
            </a:r>
            <a:r>
              <a:rPr lang="ar-IQ" dirty="0" smtClean="0"/>
              <a:t>الرأس.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cument\Downloads\Compressed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672"/>
            <a:ext cx="5472608" cy="2592288"/>
          </a:xfrm>
          <a:prstGeom prst="rect">
            <a:avLst/>
          </a:prstGeom>
          <a:noFill/>
        </p:spPr>
      </p:pic>
      <p:pic>
        <p:nvPicPr>
          <p:cNvPr id="4099" name="Picture 3" descr="C:\Users\document\Downloads\Compressed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01008"/>
            <a:ext cx="5616624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ocument\Downloads\Compressed\seborrheic-dermatitis_19767667444ead8cd68cfe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" y="892968"/>
            <a:ext cx="7620000" cy="52003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/>
          </a:bodyPr>
          <a:lstStyle/>
          <a:p>
            <a:r>
              <a:rPr lang="ar-IQ" dirty="0" smtClean="0"/>
              <a:t>5- </a:t>
            </a:r>
            <a:r>
              <a:rPr lang="ar-IQ" dirty="0" err="1" smtClean="0">
                <a:solidFill>
                  <a:srgbClr val="FF0000"/>
                </a:solidFill>
              </a:rPr>
              <a:t>اكزيما</a:t>
            </a:r>
            <a:r>
              <a:rPr lang="ar-IQ" dirty="0" smtClean="0">
                <a:solidFill>
                  <a:srgbClr val="FF0000"/>
                </a:solidFill>
              </a:rPr>
              <a:t> عسر </a:t>
            </a:r>
            <a:r>
              <a:rPr lang="ar-IQ" dirty="0" err="1" smtClean="0">
                <a:solidFill>
                  <a:srgbClr val="FF0000"/>
                </a:solidFill>
              </a:rPr>
              <a:t>التعرق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dyshidrotic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eczema</a:t>
            </a:r>
            <a:r>
              <a:rPr lang="ar-IQ" dirty="0" smtClean="0"/>
              <a:t> :</a:t>
            </a:r>
            <a:r>
              <a:rPr lang="ar-IQ" dirty="0" smtClean="0"/>
              <a:t> في هذا النوع من </a:t>
            </a:r>
            <a:r>
              <a:rPr lang="ar-IQ" dirty="0" err="1" smtClean="0"/>
              <a:t>الإكزيمة</a:t>
            </a:r>
            <a:r>
              <a:rPr lang="ar-IQ" dirty="0" smtClean="0"/>
              <a:t> تنتشر </a:t>
            </a:r>
            <a:r>
              <a:rPr lang="ar-IQ" dirty="0" err="1" smtClean="0"/>
              <a:t>النفطات</a:t>
            </a:r>
            <a:r>
              <a:rPr lang="ar-IQ" dirty="0" smtClean="0"/>
              <a:t> </a:t>
            </a:r>
            <a:r>
              <a:rPr lang="ar-IQ" dirty="0" err="1" smtClean="0"/>
              <a:t>الحاكة</a:t>
            </a:r>
            <a:r>
              <a:rPr lang="ar-IQ" dirty="0" smtClean="0"/>
              <a:t> في راحة اليدين و أخمصي القدمين و يمكن لهذه </a:t>
            </a:r>
            <a:r>
              <a:rPr lang="ar-IQ" dirty="0" err="1" smtClean="0"/>
              <a:t>النفطات</a:t>
            </a:r>
            <a:r>
              <a:rPr lang="ar-IQ" dirty="0" smtClean="0"/>
              <a:t> أن تنفجر و تنزف و تسبب ضعفاً و </a:t>
            </a:r>
            <a:r>
              <a:rPr lang="ar-IQ" dirty="0" err="1" smtClean="0"/>
              <a:t>اهتراء</a:t>
            </a:r>
            <a:r>
              <a:rPr lang="ar-IQ" dirty="0" smtClean="0"/>
              <a:t> في المناطق </a:t>
            </a:r>
            <a:r>
              <a:rPr lang="ar-IQ" dirty="0" err="1" smtClean="0"/>
              <a:t>المجاورة </a:t>
            </a:r>
            <a:r>
              <a:rPr lang="ar-IQ" dirty="0" smtClean="0"/>
              <a:t>، و بعضها الآخر يزول دون أن ينفجر و يخلف بقعاً بنية تحت </a:t>
            </a:r>
            <a:r>
              <a:rPr lang="ar-IQ" dirty="0" err="1" smtClean="0"/>
              <a:t>الجلد.</a:t>
            </a:r>
            <a:r>
              <a:rPr lang="ar-IQ" dirty="0" smtClean="0"/>
              <a:t> يمكن أن تدوم بعض أنواع </a:t>
            </a:r>
            <a:r>
              <a:rPr lang="ar-IQ" dirty="0" err="1" smtClean="0"/>
              <a:t>الأكزيميا</a:t>
            </a:r>
            <a:r>
              <a:rPr lang="ar-IQ" dirty="0" smtClean="0"/>
              <a:t> لمدة أسبوعين أو أربعة أسابيع ثم تختفي تلقائياً و تميل الهجمة للشفاء، و في بعض الهجمات السيئة قد يشعر المصاب بالوهن</a:t>
            </a:r>
            <a:r>
              <a:rPr lang="ar-IQ" dirty="0" smtClean="0"/>
              <a:t>.</a:t>
            </a:r>
          </a:p>
          <a:p>
            <a:r>
              <a:rPr lang="ar-IQ" dirty="0" smtClean="0"/>
              <a:t>6- </a:t>
            </a:r>
            <a:r>
              <a:rPr lang="ar-IQ" dirty="0" err="1" smtClean="0">
                <a:solidFill>
                  <a:srgbClr val="FF0000"/>
                </a:solidFill>
              </a:rPr>
              <a:t>الاكزيما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المخرشة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Xerotic</a:t>
            </a:r>
            <a:r>
              <a:rPr lang="en-US" dirty="0" smtClean="0">
                <a:solidFill>
                  <a:srgbClr val="FF0000"/>
                </a:solidFill>
              </a:rPr>
              <a:t> eczema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: وهو عندما الجلد يصبح </a:t>
            </a:r>
            <a:r>
              <a:rPr lang="ar-IQ" dirty="0" err="1" smtClean="0"/>
              <a:t>جافأ</a:t>
            </a:r>
            <a:r>
              <a:rPr lang="ar-IQ" dirty="0" smtClean="0"/>
              <a:t> فيكون </a:t>
            </a:r>
            <a:r>
              <a:rPr lang="ar-IQ" dirty="0" smtClean="0"/>
              <a:t>خطير جدا </a:t>
            </a:r>
            <a:r>
              <a:rPr lang="ar-IQ" dirty="0" smtClean="0"/>
              <a:t>ويتحول </a:t>
            </a:r>
            <a:r>
              <a:rPr lang="ar-IQ" dirty="0" smtClean="0"/>
              <a:t>إلى </a:t>
            </a:r>
            <a:r>
              <a:rPr lang="ar-IQ" dirty="0" err="1" smtClean="0"/>
              <a:t>الأكزيما.</a:t>
            </a:r>
            <a:r>
              <a:rPr lang="ar-IQ" dirty="0" smtClean="0"/>
              <a:t> ويزداد سوءا في الطقس الجاف في فصل الشتاء، وغالبا ما تتأثر الأطراف </a:t>
            </a:r>
            <a:r>
              <a:rPr lang="ar-IQ" dirty="0" smtClean="0"/>
              <a:t>والجذع وخصوصا لدى الأشخاص </a:t>
            </a:r>
            <a:r>
              <a:rPr lang="ar-IQ" dirty="0" smtClean="0"/>
              <a:t>المسنين </a:t>
            </a:r>
            <a:r>
              <a:rPr lang="ar-IQ" dirty="0" smtClean="0"/>
              <a:t>وهذا </a:t>
            </a:r>
            <a:r>
              <a:rPr lang="ar-IQ" dirty="0" smtClean="0"/>
              <a:t>يؤدي إلى حمرة و تقشر و حكة.</a:t>
            </a:r>
            <a:endParaRPr lang="ar-IQ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cument\Downloads\Compressed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968552" cy="2952328"/>
          </a:xfrm>
          <a:prstGeom prst="rect">
            <a:avLst/>
          </a:prstGeom>
          <a:noFill/>
        </p:spPr>
      </p:pic>
      <p:pic>
        <p:nvPicPr>
          <p:cNvPr id="6147" name="Picture 3" descr="C:\Users\document\Downloads\Compressed\Asteatotic_eczema_1_DW_600_450_http-www.pcds.org.ukeeassetsimgwatermark.gif_0_0_80_r_b_-5_-5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789040"/>
            <a:ext cx="4968552" cy="26471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1772</TotalTime>
  <Words>1200</Words>
  <Application>Microsoft Office PowerPoint</Application>
  <PresentationFormat>عرض على الشاشة (3:4)‏</PresentationFormat>
  <Paragraphs>45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ملتقى</vt:lpstr>
      <vt:lpstr>الشريحة 1</vt:lpstr>
      <vt:lpstr>ماهو مرض الاكزيما ؟ </vt:lpstr>
      <vt:lpstr>انواعه 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document</dc:creator>
  <cp:lastModifiedBy>document</cp:lastModifiedBy>
  <cp:revision>44</cp:revision>
  <dcterms:created xsi:type="dcterms:W3CDTF">2017-04-13T18:18:24Z</dcterms:created>
  <dcterms:modified xsi:type="dcterms:W3CDTF">2017-04-14T23:51:15Z</dcterms:modified>
</cp:coreProperties>
</file>